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1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593" autoAdjust="0"/>
  </p:normalViewPr>
  <p:slideViewPr>
    <p:cSldViewPr snapToGrid="0">
      <p:cViewPr>
        <p:scale>
          <a:sx n="100" d="100"/>
          <a:sy n="100" d="100"/>
        </p:scale>
        <p:origin x="-672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4FB62-E357-470D-892C-68FDBC6F6067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83E8E-28DF-40E5-B506-7FC7B7DEF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1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5.jpeg"/><Relationship Id="rId7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7"/>
          <p:cNvSpPr>
            <a:spLocks noChangeArrowheads="1"/>
          </p:cNvSpPr>
          <p:nvPr userDrawn="1"/>
        </p:nvSpPr>
        <p:spPr bwMode="auto">
          <a:xfrm>
            <a:off x="-9255" y="5818017"/>
            <a:ext cx="9144000" cy="103998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zh-CN" altLang="en-US" dirty="0"/>
          </a:p>
        </p:txBody>
      </p:sp>
      <p:pic>
        <p:nvPicPr>
          <p:cNvPr id="5" name="Picture 17" descr="02鸟瞰日景副本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736000"/>
            <a:ext cx="8424000" cy="3087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/>
          <p:cNvSpPr>
            <a:spLocks noChangeArrowheads="1"/>
          </p:cNvSpPr>
          <p:nvPr userDrawn="1"/>
        </p:nvSpPr>
        <p:spPr bwMode="auto">
          <a:xfrm>
            <a:off x="8397875" y="998538"/>
            <a:ext cx="746125" cy="58594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zh-CN" altLang="en-US"/>
          </a:p>
        </p:txBody>
      </p:sp>
      <p:sp>
        <p:nvSpPr>
          <p:cNvPr id="8" name="Rectangle 25"/>
          <p:cNvSpPr>
            <a:spLocks noChangeArrowheads="1"/>
          </p:cNvSpPr>
          <p:nvPr userDrawn="1"/>
        </p:nvSpPr>
        <p:spPr bwMode="auto">
          <a:xfrm>
            <a:off x="0" y="0"/>
            <a:ext cx="9144000" cy="998538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zh-CN" altLang="en-US"/>
          </a:p>
        </p:txBody>
      </p:sp>
      <p:graphicFrame>
        <p:nvGraphicFramePr>
          <p:cNvPr id="9" name="Object 12"/>
          <p:cNvGraphicFramePr>
            <a:graphicFrameLocks noChangeAspect="1"/>
          </p:cNvGraphicFramePr>
          <p:nvPr userDrawn="1"/>
        </p:nvGraphicFramePr>
        <p:xfrm>
          <a:off x="319088" y="198438"/>
          <a:ext cx="26543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7" name="图片" r:id="rId4" imgW="2858770" imgH="646430" progId="Word.Picture.8">
                  <p:embed/>
                </p:oleObj>
              </mc:Choice>
              <mc:Fallback>
                <p:oleObj name="图片" r:id="rId4" imgW="2858770" imgH="646430" progId="Word.Picture.8">
                  <p:embed/>
                  <p:pic>
                    <p:nvPicPr>
                      <p:cNvPr id="0" name="图片 24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198438"/>
                        <a:ext cx="2654300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3"/>
          <p:cNvSpPr>
            <a:spLocks noChangeArrowheads="1"/>
          </p:cNvSpPr>
          <p:nvPr userDrawn="1"/>
        </p:nvSpPr>
        <p:spPr bwMode="auto">
          <a:xfrm>
            <a:off x="0" y="954088"/>
            <a:ext cx="9144000" cy="224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zh-CN" altLang="en-US" sz="4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优利德科技（中国）有限公司</a:t>
            </a:r>
          </a:p>
          <a:p>
            <a:pPr marL="342900" indent="-342900" algn="ctr" eaLnBrk="1" hangingPunct="1"/>
            <a:endParaRPr lang="en-US" altLang="zh-CN" sz="18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Picture 22"/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542330" y="6008960"/>
            <a:ext cx="674687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Object 16"/>
          <p:cNvGraphicFramePr>
            <a:graphicFrameLocks noChangeAspect="1"/>
          </p:cNvGraphicFramePr>
          <p:nvPr userDrawn="1"/>
        </p:nvGraphicFramePr>
        <p:xfrm>
          <a:off x="149225" y="5994400"/>
          <a:ext cx="82232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" r:id="rId7" imgW="2475230" imgH="2030095" progId="">
                  <p:embed/>
                </p:oleObj>
              </mc:Choice>
              <mc:Fallback>
                <p:oleObj r:id="rId7" imgW="2475230" imgH="2030095" progId="">
                  <p:embed/>
                  <p:pic>
                    <p:nvPicPr>
                      <p:cNvPr id="0" name="图片 248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5994400"/>
                        <a:ext cx="822325" cy="674688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692000" y="5922000"/>
            <a:ext cx="5760000" cy="468000"/>
          </a:xfrm>
        </p:spPr>
        <p:txBody>
          <a:bodyPr anchor="t"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2412000" y="6413016"/>
            <a:ext cx="4320000" cy="28800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365127"/>
            <a:ext cx="8280000" cy="504000"/>
          </a:xfrm>
          <a:solidFill>
            <a:schemeClr val="bg1"/>
          </a:solidFill>
        </p:spPr>
        <p:txBody>
          <a:bodyPr/>
          <a:lstStyle>
            <a:lvl1pPr algn="r">
              <a:defRPr>
                <a:solidFill>
                  <a:srgbClr val="FF0000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ea"/>
                <a:ea typeface="+mn-ea"/>
              </a:defRPr>
            </a:lvl1pPr>
          </a:lstStyle>
          <a:p>
            <a:pPr algn="l"/>
            <a:r>
              <a:rPr lang="zh-CN" altLang="en-US" dirty="0" smtClean="0"/>
              <a:t>       优利德，您的测试专家     </a:t>
            </a:r>
            <a:r>
              <a:rPr lang="en-US" altLang="zh-CN" b="1" dirty="0" err="1" smtClean="0">
                <a:latin typeface="+mj-lt"/>
              </a:rPr>
              <a:t>Uni</a:t>
            </a:r>
            <a:r>
              <a:rPr lang="en-US" altLang="zh-CN" b="1" dirty="0" smtClean="0">
                <a:latin typeface="+mj-lt"/>
              </a:rPr>
              <a:t>-Trend</a:t>
            </a:r>
            <a:r>
              <a:rPr lang="en-US" altLang="zh-CN" dirty="0" smtClean="0">
                <a:latin typeface="+mj-lt"/>
              </a:rPr>
              <a:t>  </a:t>
            </a:r>
            <a:r>
              <a:rPr lang="en-US" altLang="zh-TW" dirty="0" smtClean="0">
                <a:latin typeface="+mj-lt"/>
              </a:rPr>
              <a:t>“</a:t>
            </a:r>
            <a:r>
              <a:rPr lang="en-US" altLang="zh-CN" dirty="0" smtClean="0">
                <a:latin typeface="+mj-lt"/>
              </a:rPr>
              <a:t>Your Testing Specialist!</a:t>
            </a:r>
            <a:r>
              <a:rPr lang="en-US" altLang="zh-TW" dirty="0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365127"/>
            <a:ext cx="8280000" cy="576000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7187" y="6498000"/>
            <a:ext cx="201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BC23D495-776B-45EA-9967-729CAF25743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6"/>
          <p:cNvSpPr>
            <a:spLocks noChangeArrowheads="1"/>
          </p:cNvSpPr>
          <p:nvPr userDrawn="1"/>
        </p:nvSpPr>
        <p:spPr bwMode="auto">
          <a:xfrm>
            <a:off x="0" y="-1"/>
            <a:ext cx="6686550" cy="360000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600200" indent="-228600"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2057400" indent="-228600"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mtClean="0"/>
          </a:p>
        </p:txBody>
      </p:sp>
      <p:graphicFrame>
        <p:nvGraphicFramePr>
          <p:cNvPr id="18" name="Object 10"/>
          <p:cNvGraphicFramePr>
            <a:graphicFrameLocks noChangeAspect="1"/>
          </p:cNvGraphicFramePr>
          <p:nvPr userDrawn="1"/>
        </p:nvGraphicFramePr>
        <p:xfrm>
          <a:off x="234950" y="38100"/>
          <a:ext cx="1144588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0" name="Picture2" r:id="rId15" imgW="2857500" imgH="647700" progId="Word.Picture.8">
                  <p:embed/>
                </p:oleObj>
              </mc:Choice>
              <mc:Fallback>
                <p:oleObj name="Picture2" r:id="rId15" imgW="2857500" imgH="647700" progId="Word.Picture.8">
                  <p:embed/>
                  <p:pic>
                    <p:nvPicPr>
                      <p:cNvPr id="0" name="图片 14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38100"/>
                        <a:ext cx="1144588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2"/>
          <p:cNvSpPr>
            <a:spLocks noChangeArrowheads="1"/>
          </p:cNvSpPr>
          <p:nvPr userDrawn="1"/>
        </p:nvSpPr>
        <p:spPr bwMode="auto">
          <a:xfrm>
            <a:off x="6327775" y="-1"/>
            <a:ext cx="2816225" cy="3600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600200" indent="-228600"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2057400" indent="-228600" eaLnBrk="0" hangingPunct="0"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lang="zh-CN" altLang="en-US" smtClean="0"/>
          </a:p>
        </p:txBody>
      </p:sp>
      <p:graphicFrame>
        <p:nvGraphicFramePr>
          <p:cNvPr id="20" name="Object 11"/>
          <p:cNvGraphicFramePr>
            <a:graphicFrameLocks noChangeAspect="1"/>
          </p:cNvGraphicFramePr>
          <p:nvPr userDrawn="1"/>
        </p:nvGraphicFramePr>
        <p:xfrm>
          <a:off x="7766050" y="49213"/>
          <a:ext cx="11271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1" name="图片" r:id="rId17" imgW="2476500" imgH="524510" progId="Word.Picture.8">
                  <p:embed/>
                </p:oleObj>
              </mc:Choice>
              <mc:Fallback>
                <p:oleObj name="图片" r:id="rId17" imgW="2476500" imgH="524510" progId="Word.Picture.8">
                  <p:embed/>
                  <p:pic>
                    <p:nvPicPr>
                      <p:cNvPr id="0" name="图片 14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biLevel thresh="50000"/>
                        <a:grayscl/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6050" y="49213"/>
                        <a:ext cx="112712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5" name="文本占位符 8"/>
          <p:cNvSpPr>
            <a:spLocks noGrp="1"/>
          </p:cNvSpPr>
          <p:nvPr>
            <p:ph type="body" idx="1"/>
          </p:nvPr>
        </p:nvSpPr>
        <p:spPr>
          <a:xfrm>
            <a:off x="796755" y="2579690"/>
            <a:ext cx="7593097" cy="611186"/>
          </a:xfrm>
        </p:spPr>
        <p:txBody>
          <a:bodyPr/>
          <a:lstStyle/>
          <a:p>
            <a:r>
              <a:rPr lang="en-US" altLang="zh-CN" sz="2800" b="1" dirty="0" smtClean="0"/>
              <a:t>UT161</a:t>
            </a:r>
            <a:r>
              <a:rPr lang="zh-CN" altLang="en-US" sz="2800" b="1" dirty="0" smtClean="0"/>
              <a:t>系列</a:t>
            </a:r>
            <a:r>
              <a:rPr lang="en-US" altLang="zh-CN" sz="2800" b="1" dirty="0" smtClean="0"/>
              <a:t> UT61+</a:t>
            </a:r>
            <a:r>
              <a:rPr lang="zh-CN" altLang="en-US" sz="2800" b="1" dirty="0" smtClean="0"/>
              <a:t>系列 </a:t>
            </a:r>
            <a:r>
              <a:rPr lang="en-US" altLang="zh-CN" sz="2800" b="1" dirty="0" smtClean="0"/>
              <a:t>UT202S </a:t>
            </a:r>
            <a:r>
              <a:rPr lang="zh-CN" altLang="en-US" sz="2800" b="1" dirty="0" smtClean="0"/>
              <a:t>蓝牙通讯协定</a:t>
            </a:r>
            <a:endParaRPr lang="zh-CN" altLang="zh-CN" sz="2800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512" y="142875"/>
            <a:ext cx="1225887" cy="381000"/>
          </a:xfrm>
          <a:prstGeom prst="rect">
            <a:avLst/>
          </a:prstGeom>
        </p:spPr>
      </p:pic>
      <p:sp>
        <p:nvSpPr>
          <p:cNvPr id="7" name="文本占位符 8"/>
          <p:cNvSpPr txBox="1"/>
          <p:nvPr/>
        </p:nvSpPr>
        <p:spPr>
          <a:xfrm>
            <a:off x="796755" y="3511555"/>
            <a:ext cx="7505700" cy="61118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*****************************************************</a:t>
            </a:r>
            <a:endParaRPr lang="zh-CN" altLang="en-US" sz="2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       优利德，您的测试专家     </a:t>
            </a:r>
            <a:r>
              <a:rPr lang="en-US" altLang="zh-CN" b="1" dirty="0" err="1" smtClean="0">
                <a:latin typeface="+mj-lt"/>
              </a:rPr>
              <a:t>Uni</a:t>
            </a:r>
            <a:r>
              <a:rPr lang="en-US" altLang="zh-CN" b="1" dirty="0" smtClean="0">
                <a:latin typeface="+mj-lt"/>
              </a:rPr>
              <a:t>-Trend</a:t>
            </a:r>
            <a:r>
              <a:rPr lang="en-US" altLang="zh-CN" dirty="0" smtClean="0">
                <a:latin typeface="+mj-lt"/>
              </a:rPr>
              <a:t>  </a:t>
            </a:r>
            <a:r>
              <a:rPr lang="en-US" altLang="zh-TW" dirty="0" smtClean="0">
                <a:latin typeface="+mj-lt"/>
              </a:rPr>
              <a:t>“</a:t>
            </a:r>
            <a:r>
              <a:rPr lang="en-US" altLang="zh-CN" dirty="0" smtClean="0">
                <a:latin typeface="+mj-lt"/>
              </a:rPr>
              <a:t>Your Testing Specialist!</a:t>
            </a:r>
            <a:r>
              <a:rPr lang="en-US" altLang="zh-TW" dirty="0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45" y="162118"/>
            <a:ext cx="1225887" cy="381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5202" y="700949"/>
            <a:ext cx="865659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串口波特率设置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Baud rate is 9600 bits </a:t>
            </a:r>
            <a:endParaRPr lang="zh-CN" altLang="zh-CN" dirty="0" smtClean="0">
              <a:latin typeface="宋体" pitchFamily="2" charset="-122"/>
              <a:ea typeface="宋体" pitchFamily="2" charset="-122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No parity</a:t>
            </a:r>
            <a:endParaRPr lang="zh-CN" altLang="zh-CN" dirty="0" smtClean="0">
              <a:latin typeface="宋体" pitchFamily="2" charset="-122"/>
              <a:ea typeface="宋体" pitchFamily="2" charset="-122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 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start bit </a:t>
            </a:r>
            <a:endParaRPr lang="zh-CN" altLang="zh-CN" dirty="0">
              <a:latin typeface="宋体" pitchFamily="2" charset="-122"/>
              <a:ea typeface="宋体" pitchFamily="2" charset="-122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CN" dirty="0">
                <a:latin typeface="宋体" pitchFamily="2" charset="-122"/>
                <a:ea typeface="宋体" pitchFamily="2" charset="-122"/>
              </a:rPr>
              <a:t>8 data bits</a:t>
            </a:r>
            <a:endParaRPr lang="zh-CN" altLang="zh-CN" dirty="0">
              <a:latin typeface="宋体" pitchFamily="2" charset="-122"/>
              <a:ea typeface="宋体" pitchFamily="2" charset="-122"/>
            </a:endParaRPr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CN" dirty="0">
                <a:latin typeface="宋体" pitchFamily="2" charset="-122"/>
                <a:ea typeface="宋体" pitchFamily="2" charset="-122"/>
              </a:rPr>
              <a:t>1 stop bit </a:t>
            </a:r>
            <a:endParaRPr lang="zh-CN" altLang="zh-CN" dirty="0">
              <a:latin typeface="宋体" pitchFamily="2" charset="-122"/>
              <a:ea typeface="宋体" pitchFamily="2" charset="-122"/>
            </a:endParaRPr>
          </a:p>
          <a:p>
            <a:pPr lvl="0"/>
            <a:r>
              <a:rPr lang="en-US" altLang="zh-CN" sz="2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手机发送命令给万用表或钳形表</a:t>
            </a:r>
            <a:endParaRPr lang="en-US" altLang="zh-CN" sz="2400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/>
            <a:r>
              <a:rPr lang="en-US" altLang="zh-CN" sz="24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数据包格式：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/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i="1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头</a:t>
            </a:r>
            <a:r>
              <a:rPr lang="en-US" altLang="zh-CN" i="1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: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         0xAB 0xCD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 </a:t>
            </a:r>
          </a:p>
          <a:p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长度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:      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从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命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令到校验和的字节长度：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0x03</a:t>
            </a:r>
            <a:endParaRPr lang="zh-CN" altLang="zh-CN" kern="100" dirty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命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令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:     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手机发送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命令给万用表或钳形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表，命令格式见表一</a:t>
            </a:r>
            <a:endParaRPr lang="en-US" altLang="zh-CN" kern="100" dirty="0" smtClean="0">
              <a:latin typeface="宋体" pitchFamily="2" charset="-122"/>
              <a:ea typeface="宋体" pitchFamily="2" charset="-122"/>
              <a:cs typeface="Arial Unicode MS" panose="020B0604020202020204" pitchFamily="34" charset="-122"/>
            </a:endParaRPr>
          </a:p>
          <a:p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校验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和：从头到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命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令数值求和，共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个字节。</a:t>
            </a:r>
            <a:endParaRPr lang="zh-CN" altLang="zh-CN" kern="100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849438"/>
              </p:ext>
            </p:extLst>
          </p:nvPr>
        </p:nvGraphicFramePr>
        <p:xfrm>
          <a:off x="2363470" y="2924175"/>
          <a:ext cx="5310811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0840"/>
                <a:gridCol w="1222872"/>
                <a:gridCol w="1311007"/>
                <a:gridCol w="1366092"/>
              </a:tblGrid>
              <a:tr h="16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头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长度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命令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校验和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038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 Byte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 Byte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 Byte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 Byte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45" y="162118"/>
            <a:ext cx="1225887" cy="381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5202" y="263202"/>
            <a:ext cx="8656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kern="100" dirty="0" smtClean="0">
                <a:latin typeface="Times New Roman" panose="02020603050405020304"/>
                <a:ea typeface="宋体" panose="02010600030101010101" pitchFamily="2" charset="-122"/>
              </a:rPr>
              <a:t>命令</a:t>
            </a:r>
            <a:r>
              <a:rPr lang="zh-CN" altLang="en-US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表一</a:t>
            </a:r>
            <a:endParaRPr lang="zh-CN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760067"/>
              </p:ext>
            </p:extLst>
          </p:nvPr>
        </p:nvGraphicFramePr>
        <p:xfrm>
          <a:off x="956975" y="632534"/>
          <a:ext cx="7256113" cy="4937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2326"/>
                <a:gridCol w="971550"/>
                <a:gridCol w="5222237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Decimal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Hex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Command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65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0x41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Max /Min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（最大值最小值测量按钮）</a:t>
                      </a:r>
                      <a:endParaRPr lang="zh-CN" altLang="zh-CN" sz="1800" kern="100" dirty="0" smtClean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66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0x42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100" dirty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Exit </a:t>
                      </a: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Max /Min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（退出最大值最小值测量按钮）</a:t>
                      </a:r>
                      <a:endParaRPr lang="zh-CN" altLang="zh-CN" sz="1800" kern="100" dirty="0" smtClean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67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0x43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INRUSH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（进入浪涌电流测试按钮）</a:t>
                      </a:r>
                      <a:endParaRPr lang="zh-CN" sz="1800" kern="100" dirty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68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0x44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Exit  INRUSH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（退出浪涌电流测试按钮）</a:t>
                      </a:r>
                      <a:endParaRPr lang="zh-CN" altLang="zh-CN" sz="1800" kern="100" dirty="0" smtClean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69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0x45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ZERO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（直流电流清零按钮）</a:t>
                      </a:r>
                      <a:endParaRPr lang="zh-CN" altLang="zh-CN" sz="1800" kern="100" dirty="0" smtClean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70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0x46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Manual Range 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（手动量按钮）</a:t>
                      </a:r>
                      <a:endParaRPr lang="zh-CN" sz="1800" kern="100" dirty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71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0x47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Auto </a:t>
                      </a:r>
                      <a:r>
                        <a:rPr 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Range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（自动量程按钮）</a:t>
                      </a:r>
                      <a:endParaRPr lang="zh-CN" sz="1800" kern="100" dirty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72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0x48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REL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（相对值按钮）</a:t>
                      </a:r>
                      <a:endParaRPr lang="zh-CN" sz="1800" kern="100" dirty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73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0x49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Hz</a:t>
                      </a:r>
                      <a:r>
                        <a:rPr lang="en-US" altLang="zh-CN" sz="1800" kern="100" baseline="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 %</a:t>
                      </a:r>
                      <a:r>
                        <a:rPr lang="zh-CN" altLang="en-US" sz="1800" kern="100" baseline="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（频率</a:t>
                      </a:r>
                      <a:r>
                        <a:rPr lang="en-US" altLang="zh-CN" sz="1800" kern="100" baseline="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/</a:t>
                      </a:r>
                      <a:r>
                        <a:rPr lang="zh-CN" altLang="en-US" sz="1800" kern="100" baseline="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占空比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按钮</a:t>
                      </a:r>
                      <a:r>
                        <a:rPr lang="zh-CN" altLang="en-US" sz="1800" kern="100" baseline="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）</a:t>
                      </a:r>
                      <a:endParaRPr lang="zh-CN" sz="1800" kern="100" dirty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74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0x4A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Hold 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（数据保持按钮）</a:t>
                      </a:r>
                      <a:r>
                        <a:rPr 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  </a:t>
                      </a:r>
                      <a:endParaRPr lang="zh-CN" sz="1800" kern="100" dirty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75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0x4B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Light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（背光按钮）</a:t>
                      </a:r>
                      <a:endParaRPr lang="zh-CN" sz="1800" kern="100" dirty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76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0x4C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Select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（功能选择按钮）</a:t>
                      </a:r>
                      <a:endParaRPr lang="zh-CN" sz="1800" kern="100" dirty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77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0x4D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PEAK</a:t>
                      </a:r>
                      <a:r>
                        <a:rPr lang="en-US" altLang="zh-CN" sz="1800" kern="100" baseline="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 </a:t>
                      </a: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Max /Min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（进入峰值最大值</a:t>
                      </a: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/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最小值按钮）</a:t>
                      </a:r>
                      <a:endParaRPr lang="zh-CN" altLang="zh-CN" sz="1800" kern="100" dirty="0" smtClean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78</a:t>
                      </a:r>
                      <a:endParaRPr lang="zh-CN" sz="18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0x4E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Exit PEAK</a:t>
                      </a:r>
                      <a:r>
                        <a:rPr lang="en-US" altLang="zh-CN" sz="1800" kern="100" baseline="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 </a:t>
                      </a: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Max /Min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（退出峰值按钮）</a:t>
                      </a:r>
                      <a:endParaRPr lang="zh-CN" altLang="zh-CN" sz="1800" kern="100" dirty="0" smtClean="0">
                        <a:effectLst/>
                        <a:latin typeface="宋体" pitchFamily="2" charset="-122"/>
                        <a:ea typeface="宋体" pitchFamily="2" charset="-122"/>
                        <a:cs typeface="Arial Unicode MS" panose="020B0604020202020204" pitchFamily="34" charset="-122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79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0x4F</a:t>
                      </a:r>
                      <a:endParaRPr lang="zh-CN" sz="180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Flight(</a:t>
                      </a: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手电筒</a:t>
                      </a:r>
                      <a:r>
                        <a:rPr lang="zh-CN" altLang="en-US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按钮</a:t>
                      </a:r>
                      <a:r>
                        <a:rPr lang="en-US" altLang="zh-CN" sz="1800" kern="100" dirty="0" smtClean="0">
                          <a:effectLst/>
                          <a:latin typeface="宋体" pitchFamily="2" charset="-122"/>
                          <a:ea typeface="宋体" pitchFamily="2" charset="-122"/>
                          <a:cs typeface="Arial Unicode MS" panose="020B0604020202020204" pitchFamily="34" charset="-122"/>
                        </a:rPr>
                        <a:t>)</a:t>
                      </a:r>
                      <a:endParaRPr lang="en-US" altLang="zh-CN" sz="1800" kern="1200" dirty="0" smtClean="0">
                        <a:solidFill>
                          <a:schemeClr val="dk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94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0x5e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使能万用表或钳形发送显示值给手机</a:t>
                      </a:r>
                      <a:endParaRPr lang="en-US" altLang="zh-CN" sz="1800" kern="1200" dirty="0" smtClean="0">
                        <a:solidFill>
                          <a:schemeClr val="dk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56437" marR="56437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95</a:t>
                      </a:r>
                      <a:endParaRPr lang="zh-CN" sz="18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00" dirty="0" smtClean="0">
                          <a:effectLst/>
                        </a:rPr>
                        <a:t>0x5f</a:t>
                      </a:r>
                      <a:endParaRPr lang="zh-CN" altLang="zh-CN" sz="1800" kern="100" dirty="0" smtClean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56437" marR="56437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kern="1200" dirty="0" smtClean="0">
                          <a:solidFill>
                            <a:schemeClr val="dk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+mn-cs"/>
                        </a:rPr>
                        <a:t>使能万用表或钳形发送产品型号给手机</a:t>
                      </a:r>
                      <a:endParaRPr lang="en-US" altLang="zh-CN" sz="1800" kern="1200" dirty="0" smtClean="0">
                        <a:solidFill>
                          <a:schemeClr val="dk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+mn-cs"/>
                      </a:endParaRPr>
                    </a:p>
                  </a:txBody>
                  <a:tcPr marL="56437" marR="56437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45" y="162118"/>
            <a:ext cx="1225887" cy="381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5201" y="700949"/>
            <a:ext cx="885547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400" b="1" dirty="0" smtClean="0">
                <a:latin typeface="宋体" pitchFamily="2" charset="-122"/>
                <a:ea typeface="宋体" pitchFamily="2" charset="-122"/>
              </a:rPr>
              <a:t>3.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万用表或钳形表发送信息给手机</a:t>
            </a:r>
            <a:endParaRPr lang="en-US" altLang="zh-CN" sz="2400" b="1" dirty="0" smtClean="0">
              <a:latin typeface="宋体" pitchFamily="2" charset="-122"/>
              <a:ea typeface="宋体" pitchFamily="2" charset="-122"/>
            </a:endParaRPr>
          </a:p>
          <a:p>
            <a:pPr lvl="0"/>
            <a:r>
              <a:rPr lang="en-US" altLang="zh-CN" sz="2400" b="1" dirty="0" smtClean="0">
                <a:latin typeface="宋体" pitchFamily="2" charset="-122"/>
                <a:ea typeface="宋体" pitchFamily="2" charset="-122"/>
              </a:rPr>
              <a:t>   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信息格式如下：</a:t>
            </a:r>
            <a:endParaRPr lang="en-US" altLang="zh-CN" b="1" dirty="0">
              <a:latin typeface="宋体" pitchFamily="2" charset="-122"/>
              <a:ea typeface="宋体" pitchFamily="2" charset="-122"/>
            </a:endParaRPr>
          </a:p>
          <a:p>
            <a:pPr lvl="0"/>
            <a:endParaRPr lang="en-US" altLang="zh-CN" sz="2400" b="1" dirty="0" smtClean="0">
              <a:latin typeface="宋体" pitchFamily="2" charset="-122"/>
              <a:ea typeface="宋体" pitchFamily="2" charset="-122"/>
            </a:endParaRPr>
          </a:p>
          <a:p>
            <a:pPr lvl="0"/>
            <a:endParaRPr lang="en-US" altLang="zh-CN" sz="2400" b="1" dirty="0">
              <a:latin typeface="宋体" pitchFamily="2" charset="-122"/>
              <a:ea typeface="宋体" pitchFamily="2" charset="-122"/>
            </a:endParaRPr>
          </a:p>
          <a:p>
            <a:pPr lvl="0"/>
            <a:endParaRPr lang="en-US" altLang="zh-CN" sz="2400" b="1" dirty="0" smtClean="0">
              <a:latin typeface="宋体" pitchFamily="2" charset="-122"/>
              <a:ea typeface="宋体" pitchFamily="2" charset="-122"/>
            </a:endParaRPr>
          </a:p>
          <a:p>
            <a:pPr lvl="0"/>
            <a:endParaRPr lang="en-US" altLang="zh-CN" sz="2400" b="1" dirty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头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:     0xAB </a:t>
            </a:r>
            <a:r>
              <a:rPr lang="en-US" altLang="zh-CN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0xCD</a:t>
            </a:r>
            <a:r>
              <a:rPr lang="en-US" altLang="zh-CN" b="1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 </a:t>
            </a:r>
          </a:p>
          <a:p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长度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:   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从功能到</a:t>
            </a:r>
            <a:r>
              <a:rPr lang="zh-CN" altLang="en-US" kern="100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校验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和字节长度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 : 0x10</a:t>
            </a:r>
          </a:p>
          <a:p>
            <a:pPr algn="just"/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功能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: 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  Msg[3] 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– 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Msg[4]   Msg[3]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：功能档位     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Msg[4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]</a:t>
            </a:r>
            <a:r>
              <a:rPr lang="zh-CN" altLang="en-US" dirty="0">
                <a:latin typeface="宋体" pitchFamily="2" charset="-122"/>
                <a:ea typeface="宋体" pitchFamily="2" charset="-122"/>
              </a:rPr>
              <a:t>：量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程 </a:t>
            </a:r>
            <a:endParaRPr lang="en-US" altLang="zh-CN" dirty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显示：  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Msg[5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] – Msg[11] 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，以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ASIC-II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码发给手机显示测量值</a:t>
            </a:r>
            <a:endParaRPr lang="zh-CN" altLang="zh-CN" dirty="0">
              <a:latin typeface="宋体" pitchFamily="2" charset="-122"/>
              <a:ea typeface="宋体" pitchFamily="2" charset="-122"/>
            </a:endParaRPr>
          </a:p>
          <a:p>
            <a:pPr algn="just"/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摸似条：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Msg[12] – Msg[13] 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Msg[12]: 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10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位数值，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 Msg[13] 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: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个位数值  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 algn="just"/>
            <a:r>
              <a:rPr lang="en-US" altLang="zh-CN" dirty="0"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       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注：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UT216XD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没有</a:t>
            </a:r>
            <a:r>
              <a:rPr lang="zh-CN" altLang="en-US" dirty="0">
                <a:latin typeface="宋体" pitchFamily="2" charset="-122"/>
                <a:ea typeface="宋体" pitchFamily="2" charset="-122"/>
              </a:rPr>
              <a:t>摸似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条，可以急略。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 algn="just"/>
            <a:r>
              <a:rPr lang="zh-CN" altLang="en-US" dirty="0">
                <a:latin typeface="宋体" pitchFamily="2" charset="-122"/>
                <a:ea typeface="宋体" pitchFamily="2" charset="-122"/>
              </a:rPr>
              <a:t>状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态：  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Msg[14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] – Msg[16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]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，万用表或钳形表状态信息显示</a:t>
            </a:r>
            <a:endParaRPr lang="zh-CN" altLang="zh-CN" dirty="0">
              <a:latin typeface="宋体" pitchFamily="2" charset="-122"/>
              <a:ea typeface="宋体" pitchFamily="2" charset="-122"/>
            </a:endParaRPr>
          </a:p>
          <a:p>
            <a:pPr algn="just"/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校验和：从头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到状态数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值求和，共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个字节。</a:t>
            </a:r>
            <a:endParaRPr lang="zh-CN" altLang="zh-CN" sz="1600" kern="100" dirty="0">
              <a:latin typeface="宋体" pitchFamily="2" charset="-122"/>
              <a:ea typeface="宋体" pitchFamily="2" charset="-122"/>
            </a:endParaRPr>
          </a:p>
          <a:p>
            <a:pPr algn="just"/>
            <a:endParaRPr lang="zh-CN" altLang="zh-CN" sz="1600" dirty="0"/>
          </a:p>
          <a:p>
            <a:pPr algn="just">
              <a:spcAft>
                <a:spcPts val="0"/>
              </a:spcAft>
            </a:pPr>
            <a:endParaRPr lang="en-US" altLang="zh-CN" sz="1600" i="1" dirty="0" smtClean="0"/>
          </a:p>
          <a:p>
            <a:pPr algn="just"/>
            <a:r>
              <a:rPr lang="en-US" altLang="zh-CN" sz="1600" i="1" dirty="0" smtClean="0"/>
              <a:t>          </a:t>
            </a:r>
            <a:endParaRPr lang="zh-CN" altLang="zh-CN" dirty="0"/>
          </a:p>
          <a:p>
            <a:pPr algn="just">
              <a:spcAft>
                <a:spcPts val="0"/>
              </a:spcAft>
            </a:pPr>
            <a:endParaRPr lang="zh-CN" altLang="zh-CN" kern="1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endParaRPr lang="zh-CN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lvl="0"/>
            <a:endParaRPr lang="zh-CN" altLang="zh-CN" sz="2400" b="1" dirty="0"/>
          </a:p>
          <a:p>
            <a:endParaRPr lang="zh-CN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240145"/>
              </p:ext>
            </p:extLst>
          </p:nvPr>
        </p:nvGraphicFramePr>
        <p:xfrm>
          <a:off x="477067" y="1576607"/>
          <a:ext cx="7736021" cy="1290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5731"/>
                <a:gridCol w="870333"/>
                <a:gridCol w="1189821"/>
                <a:gridCol w="1055188"/>
                <a:gridCol w="1192254"/>
                <a:gridCol w="1123720"/>
                <a:gridCol w="1288974"/>
              </a:tblGrid>
              <a:tr h="3093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头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长度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功能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显示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模拟条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状态</a:t>
                      </a: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 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校验和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</a:tr>
              <a:tr h="342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2 Byte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1 Byte</a:t>
                      </a:r>
                      <a:endParaRPr lang="zh-CN" sz="1600" kern="10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2 Byte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7 Byte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2</a:t>
                      </a:r>
                      <a:r>
                        <a:rPr lang="en-US" altLang="zh-CN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Byte</a:t>
                      </a:r>
                      <a:endParaRPr lang="zh-CN" altLang="zh-CN" sz="1600" kern="100" dirty="0" smtClean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3 </a:t>
                      </a: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Byte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2 Byte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</a:tr>
              <a:tr h="6381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[0]- </a:t>
                      </a:r>
                      <a:r>
                        <a:rPr lang="en-US" sz="1600" kern="100" dirty="0" err="1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[1]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Msg[2]</a:t>
                      </a:r>
                      <a:endParaRPr lang="zh-CN" sz="1600" kern="10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[3]-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[4]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[5]-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[11]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Msg[12]-Msg[13]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[14]-</a:t>
                      </a:r>
                      <a:r>
                        <a:rPr lang="en-US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[16]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[17]-</a:t>
                      </a:r>
                      <a:r>
                        <a:rPr lang="en-US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[18]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45" y="162118"/>
            <a:ext cx="1225887" cy="381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05928" y="133736"/>
            <a:ext cx="8220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err="1"/>
              <a:t>Msg</a:t>
            </a:r>
            <a:r>
              <a:rPr lang="en-US" altLang="zh-CN" i="1" dirty="0"/>
              <a:t>[3] </a:t>
            </a:r>
            <a:r>
              <a:rPr lang="en-US" altLang="zh-CN" i="1" dirty="0" smtClean="0"/>
              <a:t>: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772776"/>
              </p:ext>
            </p:extLst>
          </p:nvPr>
        </p:nvGraphicFramePr>
        <p:xfrm>
          <a:off x="1915795" y="133736"/>
          <a:ext cx="6170930" cy="4925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8355"/>
                <a:gridCol w="1924050"/>
                <a:gridCol w="847725"/>
                <a:gridCol w="2590800"/>
              </a:tblGrid>
              <a:tr h="3234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 </a:t>
                      </a:r>
                      <a:r>
                        <a:rPr lang="zh-CN" altLang="en-US" sz="1200" kern="100" dirty="0" smtClean="0">
                          <a:effectLst/>
                        </a:rPr>
                        <a:t>值</a:t>
                      </a:r>
                      <a:r>
                        <a:rPr lang="en-US" sz="1200" kern="100" dirty="0" smtClean="0">
                          <a:effectLst/>
                        </a:rPr>
                        <a:t>(</a:t>
                      </a:r>
                      <a:r>
                        <a:rPr lang="en-US" sz="1200" kern="100" dirty="0">
                          <a:effectLst/>
                        </a:rPr>
                        <a:t>HEX)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+mn-lt"/>
                          <a:ea typeface="+mn-ea"/>
                        </a:rPr>
                        <a:t>功能档位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 </a:t>
                      </a:r>
                      <a:r>
                        <a:rPr lang="zh-CN" altLang="en-US" sz="1200" kern="100" dirty="0" smtClean="0">
                          <a:effectLst/>
                        </a:rPr>
                        <a:t>值</a:t>
                      </a:r>
                      <a:r>
                        <a:rPr lang="en-US" sz="1200" kern="100" dirty="0" smtClean="0">
                          <a:effectLst/>
                        </a:rPr>
                        <a:t>(</a:t>
                      </a:r>
                      <a:r>
                        <a:rPr lang="en-US" sz="1200" kern="100" dirty="0">
                          <a:effectLst/>
                        </a:rPr>
                        <a:t>HEX)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+mn-lt"/>
                          <a:ea typeface="+mn-ea"/>
                        </a:rPr>
                        <a:t>功能档位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0x00 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交流电压档（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ACV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）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0X13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Live(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接触式火线零线判别）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0x01 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交流毫伏电压档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ACmV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0X14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NCV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（非接触式验电）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0x02 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直流电压档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(DCV)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LozV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（低阻抗交流电压）</a:t>
                      </a:r>
                      <a:endParaRPr lang="en-US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0x03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直流毫伏电压档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DCmV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kern="100" dirty="0" smtClean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钳形表交流电流档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钳形表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:ACA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）</a:t>
                      </a:r>
                      <a:endParaRPr lang="en-US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0x04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频率档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(Hz)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钳形表直流电流档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钳形表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:DCA)</a:t>
                      </a:r>
                      <a:endParaRPr lang="en-US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0x05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占空比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(%)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LPF(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交流电压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2133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0x06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电阻档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(OHM)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AC+DC(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电压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0x07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通断测试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(CONT)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LPF(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万用表：交流电流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0x08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二极管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(DIDOE)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AC+DC(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万用表：电流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0x09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电容档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(CAP)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LPF(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钳形表：交流电流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0x0A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摄氏温度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altLang="zh-CN" sz="120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Celsius)</a:t>
                      </a:r>
                      <a:endParaRPr lang="zh-CN" altLang="zh-CN" sz="120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AC+DC(</a:t>
                      </a:r>
                      <a:r>
                        <a:rPr lang="zh-CN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钳形表：电流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0x0B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华氏温度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altLang="zh-CN" sz="120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Fahrenheit)</a:t>
                      </a:r>
                      <a:endParaRPr lang="zh-CN" altLang="zh-CN" sz="120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/>
                          <a:ea typeface="宋体" panose="02010600030101010101" pitchFamily="2" charset="-122"/>
                          <a:sym typeface="+mn-ea"/>
                        </a:rPr>
                        <a:t>0x1E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浪涌电流档（钳形表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: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INRUSH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）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0x0C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直流微安档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DCuA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0x0D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04900" algn="l"/>
                        </a:tabLst>
                        <a:defRPr/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交流微安档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ACuA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endParaRPr lang="zh-CN" altLang="zh-CN" sz="1200" kern="100" dirty="0" smtClean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04900" algn="l"/>
                        </a:tabLst>
                        <a:defRPr/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04900" algn="l"/>
                        </a:tabLst>
                        <a:defRPr/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0x0E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直流毫安档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DCmA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0x0F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交流毫安档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altLang="zh-CN" sz="1200" kern="100" dirty="0" err="1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ACmA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0x10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直流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10A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万用表：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DCA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）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0x11 </a:t>
                      </a:r>
                      <a:endParaRPr lang="zh-CN" sz="1200" kern="10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交流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10A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档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万用表：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ACA</a:t>
                      </a: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）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43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0x12 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三极管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(HFE)</a:t>
                      </a: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45" y="162118"/>
            <a:ext cx="1225887" cy="381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52425" y="594570"/>
            <a:ext cx="7741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/>
              <a:t>Msg[4</a:t>
            </a:r>
            <a:r>
              <a:rPr lang="en-US" altLang="zh-CN" i="1" dirty="0"/>
              <a:t>] </a:t>
            </a:r>
            <a:r>
              <a:rPr lang="en-US" altLang="zh-CN" i="1" dirty="0" smtClean="0"/>
              <a:t>: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243875"/>
              </p:ext>
            </p:extLst>
          </p:nvPr>
        </p:nvGraphicFramePr>
        <p:xfrm>
          <a:off x="101388" y="1390650"/>
          <a:ext cx="8833062" cy="2143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1537"/>
                <a:gridCol w="438150"/>
                <a:gridCol w="428625"/>
                <a:gridCol w="504825"/>
                <a:gridCol w="514350"/>
                <a:gridCol w="495300"/>
                <a:gridCol w="514350"/>
                <a:gridCol w="572295"/>
                <a:gridCol w="551655"/>
                <a:gridCol w="390525"/>
                <a:gridCol w="542925"/>
                <a:gridCol w="508252"/>
                <a:gridCol w="434723"/>
                <a:gridCol w="704850"/>
                <a:gridCol w="609600"/>
                <a:gridCol w="733425"/>
                <a:gridCol w="447675"/>
              </a:tblGrid>
              <a:tr h="3208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Value</a:t>
                      </a:r>
                      <a:endParaRPr lang="zh-CN" sz="90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DCV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ACV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err="1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DCmV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err="1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ACmV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OHM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CAP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err="1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DCuA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err="1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DCmA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DCA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ACuA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err="1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ACmA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ACA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FREQ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Celsius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Fahrenheit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r>
                        <a:rPr lang="en-US" alt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LoZV</a:t>
                      </a: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0x30</a:t>
                      </a:r>
                      <a:endParaRPr lang="zh-CN" sz="90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60mV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60mV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60nF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600uA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60mA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600uA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60mA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99.99Hz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-40℃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~300℃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-40℉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~572℉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r>
                        <a:rPr lang="en-US" altLang="zh-CN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600V</a:t>
                      </a:r>
                    </a:p>
                  </a:txBody>
                  <a:tcPr marL="68580" marR="68580" marT="0" marB="0" anchor="ctr"/>
                </a:tc>
              </a:tr>
              <a:tr h="3676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0x31</a:t>
                      </a:r>
                      <a:endParaRPr lang="zh-CN" sz="90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60V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600mV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600mV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6K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600nF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6000uA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600mA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10A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6000uA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600mA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10A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999.9Hz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300℃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~1000℃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572℉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~1832℉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r>
                        <a:rPr lang="en-US" altLang="zh-CN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1000V</a:t>
                      </a: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0x32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600V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60K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 </a:t>
                      </a:r>
                      <a:r>
                        <a:rPr lang="en-US" sz="900" kern="100" dirty="0" err="1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uF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9.999kHz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0x33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1000V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1000V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600K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60u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99.99kHz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0x34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6M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μF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999.9kHz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0x35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60M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mF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9.999MHz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endParaRPr lang="zh-CN" altLang="en-US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0x36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60m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endParaRPr lang="zh-CN" altLang="en-US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0x37</a:t>
                      </a:r>
                      <a:endParaRPr lang="zh-CN" sz="90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None/>
                      </a:pPr>
                      <a:endParaRPr lang="zh-CN" altLang="en-US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2424" y="1021318"/>
            <a:ext cx="825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宋体" pitchFamily="2" charset="-122"/>
                <a:ea typeface="宋体" pitchFamily="2" charset="-122"/>
              </a:rPr>
              <a:t>UT61B+/D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+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（万用表）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0973" y="3478768"/>
            <a:ext cx="825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/>
              <a:t>UT61E+</a:t>
            </a:r>
            <a:r>
              <a:rPr lang="zh-CN" altLang="en-US" dirty="0">
                <a:latin typeface="宋体" pitchFamily="2" charset="-122"/>
                <a:ea typeface="宋体" pitchFamily="2" charset="-122"/>
              </a:rPr>
              <a:t> （万用表）</a:t>
            </a:r>
            <a:endParaRPr lang="zh-CN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446689"/>
              </p:ext>
            </p:extLst>
          </p:nvPr>
        </p:nvGraphicFramePr>
        <p:xfrm>
          <a:off x="117127" y="3848100"/>
          <a:ext cx="7931498" cy="1945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151"/>
                <a:gridCol w="491106"/>
                <a:gridCol w="456643"/>
                <a:gridCol w="516954"/>
                <a:gridCol w="501952"/>
                <a:gridCol w="542802"/>
                <a:gridCol w="603113"/>
                <a:gridCol w="497627"/>
                <a:gridCol w="533400"/>
                <a:gridCol w="447675"/>
                <a:gridCol w="495300"/>
                <a:gridCol w="541842"/>
                <a:gridCol w="391608"/>
                <a:gridCol w="790575"/>
                <a:gridCol w="666750"/>
              </a:tblGrid>
              <a:tr h="3208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Value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DCV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ACV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err="1">
                          <a:effectLst/>
                          <a:latin typeface="宋体" pitchFamily="2" charset="-122"/>
                          <a:ea typeface="宋体" pitchFamily="2" charset="-122"/>
                        </a:rPr>
                        <a:t>DCmV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i="0" kern="100" dirty="0" err="1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ACmV</a:t>
                      </a:r>
                      <a:endParaRPr lang="zh-CN" alt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OHM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CAP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DCuA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DCmA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DCA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ACuA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ACmA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ACA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FREQ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r>
                        <a:rPr lang="en-US" altLang="en-US" sz="900" i="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AC+DC</a:t>
                      </a: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0x30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2.2V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2.2V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220mV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220mV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22nF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220uA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22mA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220uA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22mA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22Hz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2.2V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0x31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900" i="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900" i="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2.2K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220nF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2200uA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220mA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10A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2200uA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220mA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10A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220Hz</a:t>
                      </a:r>
                      <a:endParaRPr lang="zh-CN" alt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0x32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22K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2.2 </a:t>
                      </a:r>
                      <a:r>
                        <a:rPr lang="en-US" sz="900" i="0" kern="100" dirty="0" err="1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uF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2.2kHz</a:t>
                      </a:r>
                      <a:endParaRPr lang="zh-CN" alt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0x33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1000V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1000V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220K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22u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F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22kHz</a:t>
                      </a:r>
                      <a:endParaRPr lang="zh-CN" alt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1000V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0x34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2.2M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μF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220kHz</a:t>
                      </a:r>
                      <a:endParaRPr lang="zh-CN" alt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endParaRPr lang="zh-CN" alt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0x35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22M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2.2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mF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2.2MHz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None/>
                      </a:pPr>
                      <a:endParaRPr lang="zh-CN" altLang="en-US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0x36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</a:t>
                      </a:r>
                      <a:r>
                        <a:rPr lang="en-US" altLang="zh-CN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M</a:t>
                      </a:r>
                      <a:r>
                        <a:rPr lang="en-US" altLang="zh-CN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altLang="zh-CN" sz="900" i="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22m</a:t>
                      </a:r>
                      <a:r>
                        <a:rPr lang="en-US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F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22MHz</a:t>
                      </a:r>
                      <a:endParaRPr lang="zh-CN" altLang="zh-CN" sz="900" i="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900" i="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0x37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</a:t>
                      </a:r>
                      <a:r>
                        <a:rPr lang="en-US" altLang="zh-CN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m</a:t>
                      </a:r>
                      <a:r>
                        <a:rPr lang="en-US" altLang="zh-CN" sz="900" i="0" kern="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F</a:t>
                      </a:r>
                      <a:endParaRPr lang="zh-CN" altLang="zh-CN" sz="900" i="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i="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i="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900" i="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r>
                        <a:rPr lang="en-US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220</a:t>
                      </a:r>
                      <a:r>
                        <a:rPr lang="en-US" altLang="zh-CN" sz="900" i="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MHz</a:t>
                      </a:r>
                      <a:endParaRPr lang="zh-CN" altLang="zh-CN" sz="900" i="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900" i="0" kern="100" dirty="0" smtClean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45" y="162118"/>
            <a:ext cx="1225887" cy="381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2424" y="320352"/>
            <a:ext cx="825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UT202S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（钳形表）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879653"/>
              </p:ext>
            </p:extLst>
          </p:nvPr>
        </p:nvGraphicFramePr>
        <p:xfrm>
          <a:off x="419100" y="847725"/>
          <a:ext cx="718185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625"/>
                <a:gridCol w="495300"/>
                <a:gridCol w="581025"/>
                <a:gridCol w="466725"/>
                <a:gridCol w="619125"/>
                <a:gridCol w="638175"/>
                <a:gridCol w="504825"/>
                <a:gridCol w="638175"/>
                <a:gridCol w="819150"/>
                <a:gridCol w="895350"/>
                <a:gridCol w="1095375"/>
              </a:tblGrid>
              <a:tr h="3208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effectLst/>
                          <a:latin typeface="宋体" pitchFamily="2" charset="-122"/>
                          <a:ea typeface="宋体" pitchFamily="2" charset="-122"/>
                        </a:rPr>
                        <a:t>Value</a:t>
                      </a:r>
                      <a:endParaRPr lang="zh-CN" sz="90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DCV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ACV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LPF</a:t>
                      </a:r>
                      <a:r>
                        <a:rPr lang="en-US" sz="900" kern="100" baseline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ACV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OHM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CAP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ACA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LPF ACA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FREQ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Celsius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Fahrenheit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0x30</a:t>
                      </a:r>
                      <a:endParaRPr lang="zh-CN" sz="90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999.9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99.99nF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99.99Hz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-40℃~300℃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-40℉~572℉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206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0x31</a:t>
                      </a:r>
                      <a:endParaRPr lang="zh-CN" sz="90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9.999K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999.9nF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999.9Hz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300℃~1000℃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572℉~1832℉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0x32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600V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600V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99.99K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9.999uF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600A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600A</a:t>
                      </a:r>
                      <a:endParaRPr lang="zh-CN" altLang="zh-CN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9.999kHz</a:t>
                      </a: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0x33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900" kern="100" dirty="0" smtClean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999.9K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99.99u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0x34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9.999M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999.9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μF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alt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0x35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99.99M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Ω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9.999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mF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  <a:latin typeface="宋体" pitchFamily="2" charset="-122"/>
                          <a:ea typeface="宋体" pitchFamily="2" charset="-122"/>
                        </a:rPr>
                        <a:t>0x36</a:t>
                      </a:r>
                      <a:endParaRPr lang="zh-CN" sz="900" kern="10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99.99m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F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宋体" pitchFamily="2" charset="-122"/>
                          <a:ea typeface="宋体" pitchFamily="2" charset="-122"/>
                        </a:rPr>
                        <a:t>0x37</a:t>
                      </a:r>
                      <a:endParaRPr lang="zh-CN" sz="900" kern="100" dirty="0"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 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8625" y="3152775"/>
            <a:ext cx="7334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注：</a:t>
            </a:r>
            <a:r>
              <a:rPr lang="en-US" altLang="zh-CN" dirty="0" smtClean="0"/>
              <a:t>ACV,ACA, LPF ACV,LPF ACA</a:t>
            </a:r>
            <a:r>
              <a:rPr lang="en-US" altLang="zh-CN" dirty="0"/>
              <a:t>,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℃/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℉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等功能档，仪表会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发送主显和副显二组信息给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手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机，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手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机界面需要</a:t>
            </a:r>
            <a:r>
              <a:rPr lang="zh-CN" altLang="en-US" b="1" smtClean="0">
                <a:latin typeface="宋体" pitchFamily="2" charset="-122"/>
                <a:ea typeface="宋体" pitchFamily="2" charset="-122"/>
              </a:rPr>
              <a:t>双显显示。</a:t>
            </a:r>
            <a:endParaRPr lang="zh-CN" altLang="zh-CN" kern="100" dirty="0">
              <a:latin typeface="宋体" pitchFamily="2" charset="-122"/>
              <a:ea typeface="宋体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025" y="781049"/>
            <a:ext cx="859155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宋体" pitchFamily="2" charset="-122"/>
                <a:ea typeface="宋体" pitchFamily="2" charset="-122"/>
              </a:rPr>
              <a:t>Status: </a:t>
            </a:r>
            <a:r>
              <a:rPr lang="en-US" altLang="zh-CN" dirty="0" err="1" smtClean="0">
                <a:latin typeface="宋体" pitchFamily="2" charset="-122"/>
                <a:ea typeface="宋体" pitchFamily="2" charset="-122"/>
              </a:rPr>
              <a:t>Msg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[14] 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– </a:t>
            </a:r>
            <a:r>
              <a:rPr lang="en-US" altLang="zh-CN" dirty="0" err="1" smtClean="0">
                <a:latin typeface="宋体" pitchFamily="2" charset="-122"/>
                <a:ea typeface="宋体" pitchFamily="2" charset="-122"/>
              </a:rPr>
              <a:t>Msg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[16] </a:t>
            </a:r>
            <a:endParaRPr lang="zh-CN" altLang="zh-CN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Msg[14]:</a:t>
            </a:r>
          </a:p>
          <a:p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kern="100" dirty="0" err="1" smtClean="0">
                <a:latin typeface="宋体" pitchFamily="2" charset="-122"/>
                <a:ea typeface="宋体" pitchFamily="2" charset="-122"/>
              </a:rPr>
              <a:t>Max_flag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: 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如为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，手机要显示 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“MAX”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，不显示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“MAX”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字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符</a:t>
            </a:r>
            <a:endParaRPr lang="en-US" altLang="zh-CN" kern="100" dirty="0" smtClean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kern="100" dirty="0" err="1" smtClean="0">
                <a:latin typeface="宋体" pitchFamily="2" charset="-122"/>
                <a:ea typeface="宋体" pitchFamily="2" charset="-122"/>
              </a:rPr>
              <a:t>Min_flag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：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如为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，手机要显示 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“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MIN”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，不显示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“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MIN”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字符</a:t>
            </a:r>
            <a:endParaRPr lang="en-US" altLang="zh-CN" kern="100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kern="100" dirty="0" err="1" smtClean="0">
                <a:latin typeface="宋体" pitchFamily="2" charset="-122"/>
                <a:ea typeface="宋体" pitchFamily="2" charset="-122"/>
              </a:rPr>
              <a:t>Hold_flag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：如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，手机要显示 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“HLOD”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，不显示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“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HLOD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字符</a:t>
            </a:r>
            <a:endParaRPr lang="en-US" altLang="zh-CN" kern="100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kern="100" dirty="0" err="1" smtClean="0">
                <a:latin typeface="宋体" pitchFamily="2" charset="-122"/>
                <a:ea typeface="宋体" pitchFamily="2" charset="-122"/>
              </a:rPr>
              <a:t>REL_flag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：如为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，手机要显示 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“REL”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，不显示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“REL”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字符</a:t>
            </a:r>
            <a:endParaRPr lang="en-US" altLang="zh-CN" kern="100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Msg[15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]:</a:t>
            </a:r>
          </a:p>
          <a:p>
            <a:endParaRPr lang="zh-CN" altLang="zh-CN" kern="100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kern="100" dirty="0" err="1" smtClean="0">
                <a:latin typeface="宋体" pitchFamily="2" charset="-122"/>
                <a:ea typeface="宋体" pitchFamily="2" charset="-122"/>
              </a:rPr>
              <a:t>Manu_flag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: 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如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手机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要显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示 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“AUTO”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不显示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“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AUTO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字符</a:t>
            </a:r>
            <a:endParaRPr lang="en-US" altLang="zh-CN" kern="100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kern="100" dirty="0" err="1" smtClean="0">
                <a:latin typeface="宋体" pitchFamily="2" charset="-122"/>
                <a:ea typeface="宋体" pitchFamily="2" charset="-122"/>
              </a:rPr>
              <a:t>Bat_flag</a:t>
            </a:r>
            <a:r>
              <a:rPr lang="zh-CN" altLang="en-US" kern="100" dirty="0"/>
              <a:t>：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如为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手机要显示 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“     ”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图片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不显示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“      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图片</a:t>
            </a:r>
            <a:endParaRPr lang="en-US" altLang="zh-CN" kern="100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dirty="0" err="1" smtClean="0">
                <a:latin typeface="宋体" pitchFamily="2" charset="-122"/>
                <a:ea typeface="宋体" pitchFamily="2" charset="-122"/>
              </a:rPr>
              <a:t>Hv_Warning_flag</a:t>
            </a:r>
            <a:r>
              <a:rPr lang="zh-CN" altLang="en-US" dirty="0" smtClean="0">
                <a:solidFill>
                  <a:schemeClr val="dk1"/>
                </a:solidFill>
              </a:rPr>
              <a:t>：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如为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，手机要显示 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“   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图片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，不显示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“   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</a:rPr>
              <a:t>”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图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片</a:t>
            </a:r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r>
              <a:rPr lang="en-US" altLang="zh-CN" dirty="0">
                <a:latin typeface="宋体" pitchFamily="2" charset="-122"/>
                <a:ea typeface="宋体" pitchFamily="2" charset="-122"/>
              </a:rPr>
              <a:t>Msg[16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]:</a:t>
            </a:r>
          </a:p>
          <a:p>
            <a:endParaRPr lang="en-US" altLang="zh-CN" kern="100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AC_DC flag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: 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如为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0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，手机要显示 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“DC”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不显示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“AC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”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字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符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.</a:t>
            </a:r>
          </a:p>
          <a:p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           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如为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手机要显示 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“AC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”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不显示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“DC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”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.</a:t>
            </a:r>
          </a:p>
          <a:p>
            <a:r>
              <a:rPr lang="en-US" altLang="zh-CN" sz="1600" kern="100" dirty="0" err="1">
                <a:latin typeface="宋体" pitchFamily="2" charset="-122"/>
                <a:ea typeface="宋体" pitchFamily="2" charset="-122"/>
              </a:rPr>
              <a:t>PeakMax_flag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: 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如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手机要显示 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“P-MAX”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不显示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“P-MAX”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.</a:t>
            </a:r>
          </a:p>
          <a:p>
            <a:r>
              <a:rPr lang="en-US" altLang="zh-CN" sz="1600" kern="100" dirty="0" err="1" smtClean="0">
                <a:latin typeface="宋体" pitchFamily="2" charset="-122"/>
                <a:ea typeface="宋体" pitchFamily="2" charset="-122"/>
              </a:rPr>
              <a:t>PeakMin_flag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: 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如为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，手机要显示 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“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P-MIN”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,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不显示</a:t>
            </a:r>
            <a:r>
              <a:rPr lang="en-US" altLang="zh-CN" sz="1600" kern="100" dirty="0">
                <a:latin typeface="宋体" pitchFamily="2" charset="-122"/>
                <a:ea typeface="宋体" pitchFamily="2" charset="-122"/>
              </a:rPr>
              <a:t>“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P-MIN”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字符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.</a:t>
            </a:r>
          </a:p>
          <a:p>
            <a:r>
              <a:rPr lang="en-US" altLang="zh-CN" sz="1600" dirty="0" err="1" smtClean="0">
                <a:solidFill>
                  <a:schemeClr val="dk1"/>
                </a:solidFill>
              </a:rPr>
              <a:t>Bar_pol_flag</a:t>
            </a:r>
            <a:r>
              <a:rPr lang="en-US" altLang="zh-CN" sz="1600" dirty="0" smtClean="0">
                <a:solidFill>
                  <a:schemeClr val="dk1"/>
                </a:solidFill>
              </a:rPr>
              <a:t>: 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如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1,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摸拟条要有负号，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如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为</a:t>
            </a:r>
            <a:r>
              <a:rPr lang="en-US" altLang="zh-CN" sz="1600" kern="100" dirty="0" smtClean="0">
                <a:latin typeface="宋体" pitchFamily="2" charset="-122"/>
                <a:ea typeface="宋体" pitchFamily="2" charset="-122"/>
              </a:rPr>
              <a:t>0,</a:t>
            </a:r>
            <a:r>
              <a:rPr lang="zh-CN" altLang="en-US" sz="1600" kern="100" dirty="0">
                <a:latin typeface="宋体" pitchFamily="2" charset="-122"/>
                <a:ea typeface="宋体" pitchFamily="2" charset="-122"/>
              </a:rPr>
              <a:t>摸拟条要</a:t>
            </a:r>
            <a:r>
              <a:rPr lang="zh-CN" altLang="en-US" sz="1600" kern="100" dirty="0" smtClean="0">
                <a:latin typeface="宋体" pitchFamily="2" charset="-122"/>
                <a:ea typeface="宋体" pitchFamily="2" charset="-122"/>
              </a:rPr>
              <a:t>有正号</a:t>
            </a:r>
            <a:endParaRPr lang="en-US" altLang="zh-CN" sz="1600" kern="100" dirty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sz="1600" dirty="0">
                <a:latin typeface="宋体" pitchFamily="2" charset="-122"/>
                <a:ea typeface="宋体" pitchFamily="2" charset="-122"/>
              </a:rPr>
              <a:t>注：</a:t>
            </a:r>
            <a:r>
              <a:rPr lang="en-US" altLang="zh-CN" sz="1600" dirty="0">
                <a:latin typeface="宋体" pitchFamily="2" charset="-122"/>
                <a:ea typeface="宋体" pitchFamily="2" charset="-122"/>
              </a:rPr>
              <a:t>UT216XD</a:t>
            </a:r>
            <a:r>
              <a:rPr lang="zh-CN" altLang="en-US" sz="1600" dirty="0">
                <a:latin typeface="宋体" pitchFamily="2" charset="-122"/>
                <a:ea typeface="宋体" pitchFamily="2" charset="-122"/>
              </a:rPr>
              <a:t>没有摸似条，可以急略。</a:t>
            </a:r>
            <a:endParaRPr lang="en-US" altLang="zh-CN" sz="1600" dirty="0">
              <a:latin typeface="宋体" pitchFamily="2" charset="-122"/>
              <a:ea typeface="宋体" pitchFamily="2" charset="-122"/>
            </a:endParaRPr>
          </a:p>
          <a:p>
            <a:endParaRPr lang="en-US" altLang="zh-CN" sz="1600" kern="100" dirty="0">
              <a:latin typeface="宋体" pitchFamily="2" charset="-122"/>
              <a:ea typeface="宋体" pitchFamily="2" charset="-122"/>
            </a:endParaRPr>
          </a:p>
          <a:p>
            <a:endParaRPr lang="zh-CN" altLang="zh-CN" kern="100" dirty="0">
              <a:latin typeface="Times New Roman" panose="02020603050405020304"/>
              <a:ea typeface="宋体" panose="02010600030101010101" pitchFamily="2" charset="-122"/>
            </a:endParaRPr>
          </a:p>
          <a:p>
            <a:endParaRPr lang="en-US" altLang="zh-CN" dirty="0">
              <a:latin typeface="宋体" pitchFamily="2" charset="-122"/>
              <a:ea typeface="宋体" pitchFamily="2" charset="-122"/>
            </a:endParaRPr>
          </a:p>
          <a:p>
            <a:endParaRPr lang="en-US" altLang="zh-CN" dirty="0" smtClean="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595" y="162118"/>
            <a:ext cx="1225887" cy="381000"/>
          </a:xfrm>
          <a:prstGeom prst="rect">
            <a:avLst/>
          </a:prstGeom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501302"/>
              </p:ext>
            </p:extLst>
          </p:nvPr>
        </p:nvGraphicFramePr>
        <p:xfrm>
          <a:off x="342899" y="1391444"/>
          <a:ext cx="6929122" cy="24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54"/>
                <a:gridCol w="298851"/>
                <a:gridCol w="298851"/>
                <a:gridCol w="298851"/>
                <a:gridCol w="1433078"/>
                <a:gridCol w="1433078"/>
                <a:gridCol w="1433078"/>
                <a:gridCol w="1433781"/>
              </a:tblGrid>
              <a:tr h="219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0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Max_flag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Min_flag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err="1" smtClean="0">
                          <a:effectLst/>
                        </a:rPr>
                        <a:t>Hold_flag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Rel_flag</a:t>
                      </a:r>
                      <a:endParaRPr lang="zh-CN" sz="16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990166"/>
              </p:ext>
            </p:extLst>
          </p:nvPr>
        </p:nvGraphicFramePr>
        <p:xfrm>
          <a:off x="290830" y="3060541"/>
          <a:ext cx="6929121" cy="21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54"/>
                <a:gridCol w="298851"/>
                <a:gridCol w="298851"/>
                <a:gridCol w="298851"/>
                <a:gridCol w="1433078"/>
                <a:gridCol w="1433078"/>
                <a:gridCol w="1433078"/>
                <a:gridCol w="143378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err="1" smtClean="0">
                          <a:effectLst/>
                        </a:rPr>
                        <a:t>APO_flag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kern="100" dirty="0" smtClean="0">
                          <a:effectLst/>
                        </a:rPr>
                        <a:t> </a:t>
                      </a:r>
                      <a:r>
                        <a:rPr lang="en-US" altLang="zh-CN" sz="1400" kern="100" dirty="0" err="1" smtClean="0">
                          <a:effectLst/>
                        </a:rPr>
                        <a:t>Manu_flag</a:t>
                      </a:r>
                      <a:endParaRPr lang="zh-CN" altLang="zh-CN" sz="1400" kern="100" dirty="0" smtClean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err="1" smtClean="0">
                          <a:effectLst/>
                        </a:rPr>
                        <a:t>Bat_flag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Hv_Warning_flag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780094"/>
              </p:ext>
            </p:extLst>
          </p:nvPr>
        </p:nvGraphicFramePr>
        <p:xfrm>
          <a:off x="256513" y="4425969"/>
          <a:ext cx="6929122" cy="219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554"/>
                <a:gridCol w="298851"/>
                <a:gridCol w="298851"/>
                <a:gridCol w="193039"/>
                <a:gridCol w="1538890"/>
                <a:gridCol w="1433078"/>
                <a:gridCol w="1433078"/>
                <a:gridCol w="1433781"/>
              </a:tblGrid>
              <a:tr h="2190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0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kern="100" dirty="0" smtClean="0">
                          <a:effectLst/>
                          <a:latin typeface="Times New Roman" panose="02020603050405020304"/>
                          <a:ea typeface="宋体" panose="02010600030101010101" pitchFamily="2" charset="-122"/>
                        </a:rPr>
                        <a:t>       AC_DC flag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 err="1" smtClean="0">
                          <a:effectLst/>
                        </a:rPr>
                        <a:t>PeakMax_flag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 err="1" smtClean="0">
                          <a:effectLst/>
                        </a:rPr>
                        <a:t>PeakMin_flag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Bar_pol_flag</a:t>
                      </a:r>
                      <a:endParaRPr lang="zh-CN" sz="1400" kern="100" dirty="0">
                        <a:effectLst/>
                        <a:latin typeface="Times New Roman" panose="02020603050405020304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9" name="Picture 7228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598" y="3588546"/>
            <a:ext cx="518379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" name="Picture 7228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773" y="3588546"/>
            <a:ext cx="518379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xmlns:mc="http://schemas.openxmlformats.org/markup-compatibility/2006" val="FFFFFF" mc:Ignorable="a14" a14:legacySpreadsheetColorIndex="65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459" y="3892967"/>
            <a:ext cx="298831" cy="26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635" y="3892965"/>
            <a:ext cx="298831" cy="26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zh-CN" altLang="en-US" smtClean="0"/>
              <a:t>       优利德，您的测试专家     </a:t>
            </a:r>
            <a:r>
              <a:rPr lang="en-US" altLang="zh-CN" b="1" smtClean="0">
                <a:latin typeface="+mj-lt"/>
              </a:rPr>
              <a:t>Uni-Trend</a:t>
            </a:r>
            <a:r>
              <a:rPr lang="en-US" altLang="zh-CN" smtClean="0">
                <a:latin typeface="+mj-lt"/>
              </a:rPr>
              <a:t>  </a:t>
            </a:r>
            <a:r>
              <a:rPr lang="en-US" altLang="zh-TW" smtClean="0">
                <a:latin typeface="+mj-lt"/>
              </a:rPr>
              <a:t>“</a:t>
            </a:r>
            <a:r>
              <a:rPr lang="en-US" altLang="zh-CN" smtClean="0">
                <a:latin typeface="+mj-lt"/>
              </a:rPr>
              <a:t>Your Testing Specialist!</a:t>
            </a:r>
            <a:r>
              <a:rPr lang="en-US" altLang="zh-TW" smtClean="0">
                <a:latin typeface="+mj-lt"/>
              </a:rPr>
              <a:t>”</a:t>
            </a:r>
            <a:endParaRPr lang="en-US" dirty="0">
              <a:latin typeface="+mj-lt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666912"/>
              </p:ext>
            </p:extLst>
          </p:nvPr>
        </p:nvGraphicFramePr>
        <p:xfrm>
          <a:off x="514350" y="904875"/>
          <a:ext cx="7181850" cy="1290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6962"/>
                <a:gridCol w="1284363"/>
                <a:gridCol w="2047062"/>
                <a:gridCol w="2153463"/>
              </a:tblGrid>
              <a:tr h="3093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头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长度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产品型号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校验和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</a:tr>
              <a:tr h="3429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2 Byte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1 Byte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N </a:t>
                      </a: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Byte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2 Byte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</a:tr>
              <a:tr h="6381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[0]- </a:t>
                      </a:r>
                      <a:r>
                        <a:rPr lang="en-US" sz="1600" kern="100" dirty="0" err="1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[1]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sz="1600" kern="100" dirty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[2]</a:t>
                      </a: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altLang="zh-CN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[3] -</a:t>
                      </a:r>
                      <a:r>
                        <a:rPr lang="en-US" altLang="zh-CN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altLang="zh-CN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[2+N] </a:t>
                      </a:r>
                      <a:endParaRPr lang="zh-CN" altLang="zh-CN" sz="1600" kern="100" dirty="0" smtClean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altLang="zh-CN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[3+N] -</a:t>
                      </a:r>
                      <a:r>
                        <a:rPr lang="en-US" altLang="zh-CN" sz="1600" kern="100" dirty="0" err="1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Msg</a:t>
                      </a:r>
                      <a:r>
                        <a:rPr lang="en-US" altLang="zh-CN" sz="1600" kern="100" dirty="0" smtClean="0"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  <a:cs typeface="Arial Unicode MS" panose="020B0604020202020204" pitchFamily="34" charset="-122"/>
                        </a:rPr>
                        <a:t>[4+N] </a:t>
                      </a:r>
                      <a:endParaRPr lang="zh-CN" altLang="zh-CN" sz="1600" kern="100" dirty="0" smtClean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CN" sz="1600" kern="100" dirty="0">
                        <a:effectLst/>
                        <a:latin typeface="Arial Unicode MS" panose="020B0604020202020204" pitchFamily="34" charset="-122"/>
                        <a:ea typeface="Arial Unicode MS" panose="020B0604020202020204" pitchFamily="34" charset="-122"/>
                        <a:cs typeface="Arial Unicode MS" panose="020B0604020202020204" pitchFamily="34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23850" y="1816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4.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万用表或钳形表发</a:t>
            </a: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送产品型号给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手机</a:t>
            </a:r>
            <a:endParaRPr lang="en-US" altLang="zh-CN" b="1" dirty="0">
              <a:latin typeface="宋体" pitchFamily="2" charset="-122"/>
              <a:ea typeface="宋体" pitchFamily="2" charset="-122"/>
            </a:endParaRPr>
          </a:p>
          <a:p>
            <a:pPr lvl="0"/>
            <a:r>
              <a:rPr lang="en-US" altLang="zh-CN" b="1" dirty="0">
                <a:latin typeface="宋体" pitchFamily="2" charset="-122"/>
                <a:ea typeface="宋体" pitchFamily="2" charset="-122"/>
              </a:rPr>
              <a:t>   </a:t>
            </a:r>
            <a:r>
              <a:rPr lang="zh-CN" altLang="en-US" b="1" dirty="0">
                <a:latin typeface="宋体" pitchFamily="2" charset="-122"/>
                <a:ea typeface="宋体" pitchFamily="2" charset="-122"/>
              </a:rPr>
              <a:t>信息格式如下：</a:t>
            </a:r>
            <a:endParaRPr lang="en-US" altLang="zh-CN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90550" y="2437537"/>
            <a:ext cx="775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i="1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头</a:t>
            </a:r>
            <a:r>
              <a:rPr lang="en-US" altLang="zh-CN" i="1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:</a:t>
            </a:r>
            <a:r>
              <a:rPr lang="en-US" altLang="zh-CN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        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0xAB </a:t>
            </a:r>
            <a:r>
              <a:rPr lang="en-US" altLang="zh-CN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0xCD</a:t>
            </a:r>
            <a:r>
              <a:rPr lang="en-US" altLang="zh-CN" b="1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 </a:t>
            </a:r>
          </a:p>
          <a:p>
            <a:r>
              <a:rPr lang="zh-CN" altLang="en-US" kern="100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长度</a:t>
            </a:r>
            <a:r>
              <a:rPr lang="en-US" altLang="zh-CN" kern="100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:      </a:t>
            </a:r>
            <a:r>
              <a:rPr lang="zh-CN" altLang="en-US" kern="100" dirty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从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命令到校验和的字节长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度</a:t>
            </a:r>
            <a:endParaRPr lang="zh-CN" altLang="zh-CN" kern="100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en-US" kern="1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产品型</a:t>
            </a:r>
            <a:r>
              <a:rPr lang="zh-CN" altLang="en-US" kern="100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号</a:t>
            </a:r>
            <a:r>
              <a:rPr lang="en-US" altLang="zh-CN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:  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万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用表或钳形表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发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  <a:cs typeface="Arial Unicode MS" panose="020B0604020202020204" pitchFamily="34" charset="-122"/>
              </a:rPr>
              <a:t>送以</a:t>
            </a:r>
            <a:r>
              <a:rPr lang="en-US" altLang="zh-CN" dirty="0">
                <a:latin typeface="宋体" pitchFamily="2" charset="-122"/>
                <a:ea typeface="宋体" pitchFamily="2" charset="-122"/>
              </a:rPr>
              <a:t>ASIC-II</a:t>
            </a:r>
            <a:r>
              <a:rPr lang="zh-CN" altLang="en-US" dirty="0">
                <a:latin typeface="宋体" pitchFamily="2" charset="-122"/>
                <a:ea typeface="宋体" pitchFamily="2" charset="-122"/>
              </a:rPr>
              <a:t>码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给手机，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如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UT161B</a:t>
            </a:r>
            <a:endParaRPr lang="en-US" altLang="zh-CN" kern="100" dirty="0" smtClean="0">
              <a:latin typeface="宋体" pitchFamily="2" charset="-122"/>
              <a:ea typeface="宋体" pitchFamily="2" charset="-122"/>
              <a:cs typeface="Arial Unicode MS" panose="020B0604020202020204" pitchFamily="34" charset="-122"/>
            </a:endParaRPr>
          </a:p>
          <a:p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校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验和</a:t>
            </a:r>
            <a:r>
              <a:rPr lang="zh-CN" altLang="en-US" kern="100" dirty="0" smtClean="0">
                <a:latin typeface="宋体" pitchFamily="2" charset="-122"/>
                <a:ea typeface="宋体" pitchFamily="2" charset="-122"/>
              </a:rPr>
              <a:t>：   从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头到命令数值求和，共</a:t>
            </a:r>
            <a:r>
              <a:rPr lang="en-US" altLang="zh-CN" kern="100" dirty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kern="100" dirty="0">
                <a:latin typeface="宋体" pitchFamily="2" charset="-122"/>
                <a:ea typeface="宋体" pitchFamily="2" charset="-122"/>
              </a:rPr>
              <a:t>个字节。</a:t>
            </a:r>
            <a:endParaRPr lang="zh-CN" altLang="zh-CN" kern="100" dirty="0">
              <a:latin typeface="宋体" pitchFamily="2" charset="-122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23789041"/>
      </p:ext>
    </p:extLst>
  </p:cSld>
  <p:clrMapOvr>
    <a:masterClrMapping/>
  </p:clrMapOvr>
</p:sld>
</file>

<file path=ppt/theme/theme1.xml><?xml version="1.0" encoding="utf-8"?>
<a:theme xmlns:a="http://schemas.openxmlformats.org/drawingml/2006/main" name="UNI-T Templat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 Light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9182</TotalTime>
  <Words>1889</Words>
  <Application>Microsoft Office PowerPoint</Application>
  <PresentationFormat>全屏显示(4:3)</PresentationFormat>
  <Paragraphs>592</Paragraphs>
  <Slides>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UNI-T Template</vt:lpstr>
      <vt:lpstr>Picture2</vt:lpstr>
      <vt:lpstr>图片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Kelvin</dc:creator>
  <cp:lastModifiedBy>开发部 钟泓</cp:lastModifiedBy>
  <cp:revision>228</cp:revision>
  <dcterms:created xsi:type="dcterms:W3CDTF">2017-05-05T17:20:00Z</dcterms:created>
  <dcterms:modified xsi:type="dcterms:W3CDTF">2020-10-13T00:19:57Z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2052-11.1.0.8500</vt:lpwstr>
  </property>
</Properties>
</file>